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5"/>
  </p:notesMasterIdLst>
  <p:sldIdLst>
    <p:sldId id="633" r:id="rId3"/>
    <p:sldId id="651" r:id="rId4"/>
    <p:sldId id="652" r:id="rId5"/>
    <p:sldId id="655" r:id="rId6"/>
    <p:sldId id="656" r:id="rId7"/>
    <p:sldId id="659" r:id="rId8"/>
    <p:sldId id="660" r:id="rId9"/>
    <p:sldId id="668" r:id="rId10"/>
    <p:sldId id="648" r:id="rId11"/>
    <p:sldId id="635" r:id="rId12"/>
    <p:sldId id="657" r:id="rId13"/>
    <p:sldId id="658" r:id="rId14"/>
    <p:sldId id="653" r:id="rId15"/>
    <p:sldId id="654" r:id="rId16"/>
    <p:sldId id="620" r:id="rId17"/>
    <p:sldId id="622" r:id="rId18"/>
    <p:sldId id="636" r:id="rId19"/>
    <p:sldId id="663" r:id="rId20"/>
    <p:sldId id="612" r:id="rId21"/>
    <p:sldId id="650" r:id="rId22"/>
    <p:sldId id="649" r:id="rId23"/>
    <p:sldId id="618" r:id="rId24"/>
    <p:sldId id="625" r:id="rId25"/>
    <p:sldId id="626" r:id="rId26"/>
    <p:sldId id="627" r:id="rId27"/>
    <p:sldId id="639" r:id="rId28"/>
    <p:sldId id="631" r:id="rId29"/>
    <p:sldId id="632" r:id="rId30"/>
    <p:sldId id="608" r:id="rId31"/>
    <p:sldId id="609" r:id="rId32"/>
    <p:sldId id="613" r:id="rId33"/>
    <p:sldId id="614" r:id="rId34"/>
    <p:sldId id="615" r:id="rId35"/>
    <p:sldId id="628" r:id="rId36"/>
    <p:sldId id="630" r:id="rId37"/>
    <p:sldId id="629" r:id="rId38"/>
    <p:sldId id="661" r:id="rId39"/>
    <p:sldId id="662" r:id="rId40"/>
    <p:sldId id="664" r:id="rId41"/>
    <p:sldId id="665" r:id="rId42"/>
    <p:sldId id="666" r:id="rId43"/>
    <p:sldId id="667" r:id="rId44"/>
  </p:sldIdLst>
  <p:sldSz cx="9144000" cy="6858000" type="screen4x3"/>
  <p:notesSz cx="6858000" cy="9144000"/>
  <p:custDataLst>
    <p:tags r:id="rId4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>
        <p:scale>
          <a:sx n="125" d="100"/>
          <a:sy n="125" d="100"/>
        </p:scale>
        <p:origin x="-198" y="-91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bokeh.org/en/latest/docs/user_guide/quickstart.html#userguide-quickstar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6140" y="2319745"/>
            <a:ext cx="78406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과학을 위한 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numpy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1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6140" y="2319745"/>
            <a:ext cx="78406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과학을 위한 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pandas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0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9" y="1193960"/>
            <a:ext cx="8293956" cy="49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3073" y="1094308"/>
            <a:ext cx="5615640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'20200102'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s.value_counts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Aaba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Baca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'CABA'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s.str.lower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4956" y="2929143"/>
            <a:ext cx="2185426" cy="3416320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ko-KR" altLang="en-US" sz="800" dirty="0"/>
              <a:t>D:\ve\venv_test\Scripts\python.exe "D:/pyc prj02/</a:t>
            </a:r>
            <a:r>
              <a:rPr lang="ko-KR" altLang="en-US" sz="800" dirty="0" err="1"/>
              <a:t>pd</a:t>
            </a:r>
            <a:r>
              <a:rPr lang="ko-KR" altLang="en-US" sz="800" dirty="0"/>
              <a:t> 샘플코드2.py"</a:t>
            </a:r>
          </a:p>
          <a:p>
            <a:r>
              <a:rPr lang="ko-KR" altLang="en-US" sz="800" dirty="0"/>
              <a:t>2020-01-02    1</a:t>
            </a:r>
          </a:p>
          <a:p>
            <a:r>
              <a:rPr lang="ko-KR" altLang="en-US" sz="800" dirty="0"/>
              <a:t>2020-01-03    2</a:t>
            </a:r>
          </a:p>
          <a:p>
            <a:r>
              <a:rPr lang="ko-KR" altLang="en-US" sz="800" dirty="0"/>
              <a:t>2020-01-04    3</a:t>
            </a:r>
          </a:p>
          <a:p>
            <a:r>
              <a:rPr lang="ko-KR" altLang="en-US" sz="800" dirty="0"/>
              <a:t>2020-01-05    4</a:t>
            </a:r>
          </a:p>
          <a:p>
            <a:r>
              <a:rPr lang="ko-KR" altLang="en-US" sz="800" dirty="0"/>
              <a:t>2020-01-06    5</a:t>
            </a:r>
          </a:p>
          <a:p>
            <a:r>
              <a:rPr lang="ko-KR" altLang="en-US" sz="800" dirty="0"/>
              <a:t>2020-01-07    6</a:t>
            </a:r>
          </a:p>
          <a:p>
            <a:r>
              <a:rPr lang="ko-KR" altLang="en-US" sz="800" dirty="0" err="1"/>
              <a:t>Freq</a:t>
            </a:r>
            <a:r>
              <a:rPr lang="ko-KR" altLang="en-US" sz="800" dirty="0"/>
              <a:t>: </a:t>
            </a:r>
            <a:r>
              <a:rPr lang="ko-KR" altLang="en-US" sz="800" dirty="0" err="1"/>
              <a:t>D</a:t>
            </a:r>
            <a:r>
              <a:rPr lang="ko-KR" altLang="en-US" sz="800" dirty="0"/>
              <a:t>, </a:t>
            </a:r>
            <a:r>
              <a:rPr lang="ko-KR" altLang="en-US" sz="800" dirty="0" err="1"/>
              <a:t>dtype</a:t>
            </a:r>
            <a:r>
              <a:rPr lang="ko-KR" altLang="en-US" sz="800" dirty="0"/>
              <a:t>: int64</a:t>
            </a:r>
          </a:p>
          <a:p>
            <a:r>
              <a:rPr lang="ko-KR" altLang="en-US" sz="800" dirty="0"/>
              <a:t>0    5</a:t>
            </a:r>
          </a:p>
          <a:p>
            <a:r>
              <a:rPr lang="ko-KR" altLang="en-US" sz="800" dirty="0"/>
              <a:t>1    2</a:t>
            </a:r>
          </a:p>
          <a:p>
            <a:r>
              <a:rPr lang="ko-KR" altLang="en-US" sz="800" dirty="0"/>
              <a:t>2    0</a:t>
            </a:r>
          </a:p>
          <a:p>
            <a:r>
              <a:rPr lang="ko-KR" altLang="en-US" sz="800" dirty="0"/>
              <a:t>3    5</a:t>
            </a:r>
          </a:p>
          <a:p>
            <a:r>
              <a:rPr lang="ko-KR" altLang="en-US" sz="800" dirty="0"/>
              <a:t>4    6</a:t>
            </a:r>
          </a:p>
          <a:p>
            <a:r>
              <a:rPr lang="ko-KR" altLang="en-US" sz="800" dirty="0"/>
              <a:t>5    1</a:t>
            </a:r>
          </a:p>
          <a:p>
            <a:r>
              <a:rPr lang="ko-KR" altLang="en-US" sz="800" dirty="0"/>
              <a:t>6    6</a:t>
            </a:r>
          </a:p>
          <a:p>
            <a:r>
              <a:rPr lang="ko-KR" altLang="en-US" sz="800" dirty="0"/>
              <a:t>7    6</a:t>
            </a:r>
          </a:p>
          <a:p>
            <a:r>
              <a:rPr lang="ko-KR" altLang="en-US" sz="800" dirty="0"/>
              <a:t>8    2</a:t>
            </a:r>
          </a:p>
          <a:p>
            <a:r>
              <a:rPr lang="ko-KR" altLang="en-US" sz="800" dirty="0"/>
              <a:t>9    4</a:t>
            </a:r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int32</a:t>
            </a:r>
          </a:p>
          <a:p>
            <a:r>
              <a:rPr lang="ko-KR" altLang="en-US" sz="800" dirty="0"/>
              <a:t>6    3</a:t>
            </a:r>
          </a:p>
          <a:p>
            <a:r>
              <a:rPr lang="ko-KR" altLang="en-US" sz="800" dirty="0"/>
              <a:t>5    2</a:t>
            </a:r>
          </a:p>
          <a:p>
            <a:r>
              <a:rPr lang="ko-KR" altLang="en-US" sz="800" dirty="0"/>
              <a:t>2    2</a:t>
            </a:r>
          </a:p>
          <a:p>
            <a:r>
              <a:rPr lang="ko-KR" altLang="en-US" sz="800" dirty="0"/>
              <a:t>4    1</a:t>
            </a:r>
          </a:p>
          <a:p>
            <a:r>
              <a:rPr lang="ko-KR" altLang="en-US" sz="800" dirty="0"/>
              <a:t>1    1</a:t>
            </a:r>
          </a:p>
          <a:p>
            <a:r>
              <a:rPr lang="ko-KR" altLang="en-US" sz="800" dirty="0"/>
              <a:t>0    1</a:t>
            </a:r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smtClean="0"/>
              <a:t>int64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6368257" y="2030293"/>
            <a:ext cx="2482067" cy="4154984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0       </a:t>
            </a:r>
            <a:r>
              <a:rPr lang="ko-KR" altLang="en-US" sz="800" dirty="0" err="1"/>
              <a:t>A</a:t>
            </a:r>
            <a:endParaRPr lang="ko-KR" altLang="en-US" sz="800" dirty="0"/>
          </a:p>
          <a:p>
            <a:r>
              <a:rPr lang="ko-KR" altLang="en-US" sz="800" dirty="0"/>
              <a:t>1       </a:t>
            </a:r>
            <a:r>
              <a:rPr lang="ko-KR" altLang="en-US" sz="800" dirty="0" err="1"/>
              <a:t>B</a:t>
            </a:r>
            <a:endParaRPr lang="ko-KR" altLang="en-US" sz="800" dirty="0"/>
          </a:p>
          <a:p>
            <a:r>
              <a:rPr lang="ko-KR" altLang="en-US" sz="800" dirty="0"/>
              <a:t>2       C</a:t>
            </a:r>
          </a:p>
          <a:p>
            <a:r>
              <a:rPr lang="ko-KR" altLang="en-US" sz="800" dirty="0"/>
              <a:t>3    </a:t>
            </a:r>
            <a:r>
              <a:rPr lang="ko-KR" altLang="en-US" sz="800" dirty="0" err="1"/>
              <a:t>Aaba</a:t>
            </a:r>
            <a:endParaRPr lang="ko-KR" altLang="en-US" sz="800" dirty="0"/>
          </a:p>
          <a:p>
            <a:r>
              <a:rPr lang="ko-KR" altLang="en-US" sz="800" dirty="0"/>
              <a:t>4    </a:t>
            </a:r>
            <a:r>
              <a:rPr lang="ko-KR" altLang="en-US" sz="800" dirty="0" err="1"/>
              <a:t>Baca</a:t>
            </a:r>
            <a:endParaRPr lang="ko-KR" altLang="en-US" sz="800" dirty="0"/>
          </a:p>
          <a:p>
            <a:r>
              <a:rPr lang="ko-KR" altLang="en-US" sz="800" dirty="0"/>
              <a:t>5     </a:t>
            </a:r>
            <a:r>
              <a:rPr lang="ko-KR" altLang="en-US" sz="800" dirty="0" err="1"/>
              <a:t>NaN</a:t>
            </a:r>
            <a:endParaRPr lang="ko-KR" altLang="en-US" sz="800" dirty="0"/>
          </a:p>
          <a:p>
            <a:r>
              <a:rPr lang="ko-KR" altLang="en-US" sz="800" dirty="0"/>
              <a:t>6    CABA</a:t>
            </a:r>
          </a:p>
          <a:p>
            <a:r>
              <a:rPr lang="ko-KR" altLang="en-US" sz="800" dirty="0"/>
              <a:t>7     </a:t>
            </a:r>
            <a:r>
              <a:rPr lang="ko-KR" altLang="en-US" sz="800" dirty="0" err="1"/>
              <a:t>dog</a:t>
            </a:r>
            <a:endParaRPr lang="ko-KR" altLang="en-US" sz="800" dirty="0"/>
          </a:p>
          <a:p>
            <a:r>
              <a:rPr lang="ko-KR" altLang="en-US" sz="800" dirty="0"/>
              <a:t>8     </a:t>
            </a:r>
            <a:r>
              <a:rPr lang="ko-KR" altLang="en-US" sz="800" dirty="0" err="1"/>
              <a:t>cat</a:t>
            </a:r>
            <a:endParaRPr lang="ko-KR" altLang="en-US" sz="800" dirty="0"/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err="1"/>
              <a:t>object</a:t>
            </a:r>
            <a:endParaRPr lang="ko-KR" altLang="en-US" sz="800" dirty="0"/>
          </a:p>
          <a:p>
            <a:r>
              <a:rPr lang="ko-KR" altLang="en-US" sz="800" dirty="0"/>
              <a:t>0       </a:t>
            </a:r>
            <a:r>
              <a:rPr lang="ko-KR" altLang="en-US" sz="800" dirty="0" err="1"/>
              <a:t>A</a:t>
            </a:r>
            <a:endParaRPr lang="ko-KR" altLang="en-US" sz="800" dirty="0"/>
          </a:p>
          <a:p>
            <a:r>
              <a:rPr lang="ko-KR" altLang="en-US" sz="800" dirty="0"/>
              <a:t>1       </a:t>
            </a:r>
            <a:r>
              <a:rPr lang="ko-KR" altLang="en-US" sz="800" dirty="0" err="1"/>
              <a:t>B</a:t>
            </a:r>
            <a:endParaRPr lang="ko-KR" altLang="en-US" sz="800" dirty="0"/>
          </a:p>
          <a:p>
            <a:r>
              <a:rPr lang="ko-KR" altLang="en-US" sz="800" dirty="0"/>
              <a:t>2       C</a:t>
            </a:r>
          </a:p>
          <a:p>
            <a:r>
              <a:rPr lang="ko-KR" altLang="en-US" sz="800" dirty="0"/>
              <a:t>3    </a:t>
            </a:r>
            <a:r>
              <a:rPr lang="ko-KR" altLang="en-US" sz="800" dirty="0" err="1"/>
              <a:t>Aaba</a:t>
            </a:r>
            <a:endParaRPr lang="ko-KR" altLang="en-US" sz="800" dirty="0"/>
          </a:p>
          <a:p>
            <a:r>
              <a:rPr lang="ko-KR" altLang="en-US" sz="800" dirty="0"/>
              <a:t>4    </a:t>
            </a:r>
            <a:r>
              <a:rPr lang="ko-KR" altLang="en-US" sz="800" dirty="0" err="1"/>
              <a:t>Baca</a:t>
            </a:r>
            <a:endParaRPr lang="ko-KR" altLang="en-US" sz="800" dirty="0"/>
          </a:p>
          <a:p>
            <a:r>
              <a:rPr lang="ko-KR" altLang="en-US" sz="800" dirty="0"/>
              <a:t>5     </a:t>
            </a:r>
            <a:r>
              <a:rPr lang="ko-KR" altLang="en-US" sz="800" dirty="0" err="1"/>
              <a:t>NaN</a:t>
            </a:r>
            <a:endParaRPr lang="ko-KR" altLang="en-US" sz="800" dirty="0"/>
          </a:p>
          <a:p>
            <a:r>
              <a:rPr lang="ko-KR" altLang="en-US" sz="800" dirty="0"/>
              <a:t>6    CABA</a:t>
            </a:r>
          </a:p>
          <a:p>
            <a:r>
              <a:rPr lang="ko-KR" altLang="en-US" sz="800" dirty="0"/>
              <a:t>7     </a:t>
            </a:r>
            <a:r>
              <a:rPr lang="ko-KR" altLang="en-US" sz="800" dirty="0" err="1"/>
              <a:t>dog</a:t>
            </a:r>
            <a:endParaRPr lang="ko-KR" altLang="en-US" sz="800" dirty="0"/>
          </a:p>
          <a:p>
            <a:r>
              <a:rPr lang="ko-KR" altLang="en-US" sz="800" dirty="0"/>
              <a:t>8     </a:t>
            </a:r>
            <a:r>
              <a:rPr lang="ko-KR" altLang="en-US" sz="800" dirty="0" err="1"/>
              <a:t>cat</a:t>
            </a:r>
            <a:endParaRPr lang="ko-KR" altLang="en-US" sz="800" dirty="0"/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err="1"/>
              <a:t>object</a:t>
            </a:r>
            <a:endParaRPr lang="ko-KR" altLang="en-US" sz="800" dirty="0"/>
          </a:p>
          <a:p>
            <a:r>
              <a:rPr lang="ko-KR" altLang="en-US" sz="800" dirty="0"/>
              <a:t>          0         1         2         3</a:t>
            </a:r>
          </a:p>
          <a:p>
            <a:r>
              <a:rPr lang="ko-KR" altLang="en-US" sz="800" dirty="0"/>
              <a:t>0 -0.827856 -0.591318 -0.446506  1.639843</a:t>
            </a:r>
          </a:p>
          <a:p>
            <a:r>
              <a:rPr lang="ko-KR" altLang="en-US" sz="800" dirty="0"/>
              <a:t>1 -0.455133  0.652168 -0.542553  0.015321</a:t>
            </a:r>
          </a:p>
          <a:p>
            <a:r>
              <a:rPr lang="ko-KR" altLang="en-US" sz="800" dirty="0"/>
              <a:t>2 -0.790744  0.088498  0.499716 -0.355695</a:t>
            </a:r>
          </a:p>
          <a:p>
            <a:r>
              <a:rPr lang="ko-KR" altLang="en-US" sz="800" dirty="0"/>
              <a:t>3  0.252766  0.853125  1.609860 -1.235949</a:t>
            </a:r>
          </a:p>
          <a:p>
            <a:r>
              <a:rPr lang="ko-KR" altLang="en-US" sz="800" dirty="0"/>
              <a:t>4 -0.778862  0.734792 -0.559469  2.637026</a:t>
            </a:r>
          </a:p>
          <a:p>
            <a:r>
              <a:rPr lang="ko-KR" altLang="en-US" sz="800" dirty="0"/>
              <a:t>5 -0.066913 -2.701452  0.196265 -1.475756</a:t>
            </a:r>
          </a:p>
          <a:p>
            <a:r>
              <a:rPr lang="ko-KR" altLang="en-US" sz="800" dirty="0"/>
              <a:t>6 -1.171109 -1.312982 -0.123534 -0.467198</a:t>
            </a:r>
          </a:p>
          <a:p>
            <a:r>
              <a:rPr lang="ko-KR" altLang="en-US" sz="800" dirty="0"/>
              <a:t>7 -0.560191 -0.025275  0.336903 -0.202051</a:t>
            </a:r>
          </a:p>
          <a:p>
            <a:r>
              <a:rPr lang="ko-KR" altLang="en-US" sz="800" dirty="0"/>
              <a:t>8 -0.472363  2.441893  2.044766  0.685911</a:t>
            </a:r>
          </a:p>
          <a:p>
            <a:r>
              <a:rPr lang="ko-KR" altLang="en-US" sz="800" dirty="0"/>
              <a:t>9 -0.899807 -1.176664  0.391078  0.148584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Process</a:t>
            </a:r>
            <a:r>
              <a:rPr lang="ko-KR" altLang="en-US" sz="800" dirty="0"/>
              <a:t> </a:t>
            </a:r>
            <a:r>
              <a:rPr lang="ko-KR" altLang="en-US" sz="800" dirty="0" err="1"/>
              <a:t>finished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exit</a:t>
            </a:r>
            <a:r>
              <a:rPr lang="ko-KR" altLang="en-US" sz="800" dirty="0"/>
              <a:t> 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182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Pandas, pdsample2.py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2" y="1273470"/>
            <a:ext cx="7946865" cy="45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pdsample2.py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232" y="1297100"/>
            <a:ext cx="4905285" cy="36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'20130101'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'ABCD'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pd.Timestamp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'20130102'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'int32'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pd.Categorical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(df2)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(df2.dtypes)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1979" y="1145695"/>
            <a:ext cx="424202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D:\ve\venv\Scripts\python.exe "D:/pyc prj01/</a:t>
            </a:r>
            <a:r>
              <a:rPr lang="ko-KR" altLang="en-US" sz="1000" dirty="0" err="1"/>
              <a:t>pd</a:t>
            </a:r>
            <a:r>
              <a:rPr lang="ko-KR" altLang="en-US" sz="1000" dirty="0"/>
              <a:t> 샘플코드1.py"</a:t>
            </a:r>
          </a:p>
          <a:p>
            <a:r>
              <a:rPr lang="ko-KR" altLang="en-US" sz="1000" dirty="0"/>
              <a:t>0    1.0</a:t>
            </a:r>
          </a:p>
          <a:p>
            <a:r>
              <a:rPr lang="ko-KR" altLang="en-US" sz="1000" dirty="0"/>
              <a:t>1    3.0</a:t>
            </a:r>
          </a:p>
          <a:p>
            <a:r>
              <a:rPr lang="ko-KR" altLang="en-US" sz="1000" dirty="0"/>
              <a:t>2    5.0</a:t>
            </a:r>
          </a:p>
          <a:p>
            <a:r>
              <a:rPr lang="ko-KR" altLang="en-US" sz="1000" dirty="0"/>
              <a:t>3    </a:t>
            </a:r>
            <a:r>
              <a:rPr lang="ko-KR" altLang="en-US" sz="1000" dirty="0" err="1"/>
              <a:t>NaN</a:t>
            </a:r>
            <a:endParaRPr lang="ko-KR" altLang="en-US" sz="1000" dirty="0"/>
          </a:p>
          <a:p>
            <a:r>
              <a:rPr lang="ko-KR" altLang="en-US" sz="1000" dirty="0"/>
              <a:t>4    6.0</a:t>
            </a:r>
          </a:p>
          <a:p>
            <a:r>
              <a:rPr lang="ko-KR" altLang="en-US" sz="1000" dirty="0"/>
              <a:t>5    8.0</a:t>
            </a:r>
          </a:p>
          <a:p>
            <a:r>
              <a:rPr lang="ko-KR" altLang="en-US" sz="1000" dirty="0" err="1"/>
              <a:t>dtype</a:t>
            </a:r>
            <a:r>
              <a:rPr lang="ko-KR" altLang="en-US" sz="1000" dirty="0"/>
              <a:t>: float64</a:t>
            </a:r>
          </a:p>
          <a:p>
            <a:r>
              <a:rPr lang="ko-KR" altLang="en-US" sz="1000" dirty="0" err="1"/>
              <a:t>DatetimeIndex</a:t>
            </a:r>
            <a:r>
              <a:rPr lang="ko-KR" altLang="en-US" sz="1000" dirty="0"/>
              <a:t>(['2013-01-01', '2013-01-02', '2013-01-03', '2013-01-04',</a:t>
            </a:r>
          </a:p>
          <a:p>
            <a:r>
              <a:rPr lang="ko-KR" altLang="en-US" sz="1000" dirty="0"/>
              <a:t>               '2013-01-05', '2013-01-06'],</a:t>
            </a:r>
          </a:p>
          <a:p>
            <a:r>
              <a:rPr lang="ko-KR" altLang="en-US" sz="1000" dirty="0"/>
              <a:t>              </a:t>
            </a:r>
            <a:r>
              <a:rPr lang="ko-KR" altLang="en-US" sz="1000" dirty="0" err="1"/>
              <a:t>dtype</a:t>
            </a:r>
            <a:r>
              <a:rPr lang="ko-KR" altLang="en-US" sz="1000" dirty="0"/>
              <a:t>='datetime64[</a:t>
            </a:r>
            <a:r>
              <a:rPr lang="ko-KR" altLang="en-US" sz="1000" dirty="0" err="1"/>
              <a:t>ns</a:t>
            </a:r>
            <a:r>
              <a:rPr lang="ko-KR" altLang="en-US" sz="1000" dirty="0"/>
              <a:t>]', </a:t>
            </a:r>
            <a:r>
              <a:rPr lang="ko-KR" altLang="en-US" sz="1000" dirty="0" err="1"/>
              <a:t>freq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D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              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        </a:t>
            </a:r>
            <a:r>
              <a:rPr lang="ko-KR" altLang="en-US" sz="1000" dirty="0" err="1"/>
              <a:t>B</a:t>
            </a:r>
            <a:r>
              <a:rPr lang="ko-KR" altLang="en-US" sz="1000" dirty="0"/>
              <a:t>         C         </a:t>
            </a:r>
            <a:r>
              <a:rPr lang="ko-KR" altLang="en-US" sz="1000" dirty="0" err="1"/>
              <a:t>D</a:t>
            </a:r>
            <a:endParaRPr lang="ko-KR" altLang="en-US" sz="1000" dirty="0"/>
          </a:p>
          <a:p>
            <a:r>
              <a:rPr lang="ko-KR" altLang="en-US" sz="1000" dirty="0"/>
              <a:t>2013-01-01  0.617621  0.711937  0.555614  1.261003</a:t>
            </a:r>
          </a:p>
          <a:p>
            <a:r>
              <a:rPr lang="ko-KR" altLang="en-US" sz="1000" dirty="0"/>
              <a:t>2013-01-02 -1.378531 -0.325374  0.788234  1.223037</a:t>
            </a:r>
          </a:p>
          <a:p>
            <a:r>
              <a:rPr lang="ko-KR" altLang="en-US" sz="1000" dirty="0"/>
              <a:t>2013-01-03 -1.228281 -0.682720 -0.564663  0.107814</a:t>
            </a:r>
          </a:p>
          <a:p>
            <a:r>
              <a:rPr lang="ko-KR" altLang="en-US" sz="1000" dirty="0"/>
              <a:t>2013-01-04  0.552391 -0.354623 -0.488619 -0.072650</a:t>
            </a:r>
          </a:p>
          <a:p>
            <a:r>
              <a:rPr lang="ko-KR" altLang="en-US" sz="1000" dirty="0"/>
              <a:t>2013-01-05 -1.099271  0.108479 -2.062795  2.163172</a:t>
            </a:r>
          </a:p>
          <a:p>
            <a:r>
              <a:rPr lang="ko-KR" altLang="en-US" sz="1000" dirty="0"/>
              <a:t>2013-01-06 -0.034693  0.705632  0.194938  0.800431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         </a:t>
            </a:r>
            <a:r>
              <a:rPr lang="ko-KR" altLang="en-US" sz="1000" dirty="0" err="1"/>
              <a:t>B</a:t>
            </a:r>
            <a:r>
              <a:rPr lang="ko-KR" altLang="en-US" sz="1000" dirty="0"/>
              <a:t>    C  </a:t>
            </a:r>
            <a:r>
              <a:rPr lang="ko-KR" altLang="en-US" sz="1000" dirty="0" err="1"/>
              <a:t>D</a:t>
            </a:r>
            <a:r>
              <a:rPr lang="ko-KR" altLang="en-US" sz="1000" dirty="0"/>
              <a:t>      </a:t>
            </a:r>
            <a:r>
              <a:rPr lang="ko-KR" altLang="en-US" sz="1000" dirty="0" err="1"/>
              <a:t>E</a:t>
            </a:r>
            <a:r>
              <a:rPr lang="ko-KR" altLang="en-US" sz="1000" dirty="0"/>
              <a:t>    </a:t>
            </a:r>
            <a:r>
              <a:rPr lang="ko-KR" altLang="en-US" sz="1000" dirty="0" err="1"/>
              <a:t>F</a:t>
            </a:r>
            <a:endParaRPr lang="ko-KR" altLang="en-US" sz="1000" dirty="0"/>
          </a:p>
          <a:p>
            <a:r>
              <a:rPr lang="ko-KR" altLang="en-US" sz="1000" dirty="0"/>
              <a:t>0  1.0 2013-01-02  1.0  3  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1  1.0 2013-01-02  1.0  3 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2  1.0 2013-01-02  1.0  3  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3  1.0 2013-01-02  1.0  3 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 err="1"/>
              <a:t>A</a:t>
            </a:r>
            <a:r>
              <a:rPr lang="ko-KR" altLang="en-US" sz="1000" dirty="0"/>
              <a:t>           float64</a:t>
            </a:r>
          </a:p>
          <a:p>
            <a:r>
              <a:rPr lang="ko-KR" altLang="en-US" sz="1000" dirty="0" err="1"/>
              <a:t>B</a:t>
            </a:r>
            <a:r>
              <a:rPr lang="ko-KR" altLang="en-US" sz="1000" dirty="0"/>
              <a:t>    datetime64[</a:t>
            </a:r>
            <a:r>
              <a:rPr lang="ko-KR" altLang="en-US" sz="1000" dirty="0" err="1"/>
              <a:t>ns</a:t>
            </a:r>
            <a:r>
              <a:rPr lang="ko-KR" altLang="en-US" sz="1000" dirty="0"/>
              <a:t>]</a:t>
            </a:r>
          </a:p>
          <a:p>
            <a:r>
              <a:rPr lang="ko-KR" altLang="en-US" sz="1000" dirty="0"/>
              <a:t>C           float32</a:t>
            </a:r>
          </a:p>
          <a:p>
            <a:r>
              <a:rPr lang="ko-KR" altLang="en-US" sz="1000" dirty="0" err="1"/>
              <a:t>D</a:t>
            </a:r>
            <a:r>
              <a:rPr lang="ko-KR" altLang="en-US" sz="1000" dirty="0"/>
              <a:t>             int32</a:t>
            </a:r>
          </a:p>
          <a:p>
            <a:r>
              <a:rPr lang="ko-KR" altLang="en-US" sz="1000" dirty="0" err="1"/>
              <a:t>E</a:t>
            </a:r>
            <a:r>
              <a:rPr lang="ko-KR" altLang="en-US" sz="1000" dirty="0"/>
              <a:t>          </a:t>
            </a:r>
            <a:r>
              <a:rPr lang="ko-KR" altLang="en-US" sz="1000" dirty="0" err="1"/>
              <a:t>category</a:t>
            </a:r>
            <a:endParaRPr lang="ko-KR" altLang="en-US" sz="1000" dirty="0"/>
          </a:p>
          <a:p>
            <a:r>
              <a:rPr lang="ko-KR" altLang="en-US" sz="1000" dirty="0" err="1"/>
              <a:t>F</a:t>
            </a:r>
            <a:r>
              <a:rPr lang="ko-KR" altLang="en-US" sz="1000" dirty="0"/>
              <a:t>            </a:t>
            </a:r>
            <a:r>
              <a:rPr lang="ko-KR" altLang="en-US" sz="1000" dirty="0" err="1"/>
              <a:t>object</a:t>
            </a:r>
            <a:endParaRPr lang="ko-KR" altLang="en-US" sz="1000" dirty="0"/>
          </a:p>
          <a:p>
            <a:r>
              <a:rPr lang="ko-KR" altLang="en-US" sz="1000" dirty="0" err="1"/>
              <a:t>dtype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object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Process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finished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exit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code</a:t>
            </a:r>
            <a:r>
              <a:rPr lang="ko-KR" altLang="en-US" sz="10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7011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4" y="1193959"/>
            <a:ext cx="8375150" cy="48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pdsample3.py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7771" y="1101627"/>
            <a:ext cx="392286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'20210101'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6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4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열의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'ABCD'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df.head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 행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df.tail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마지막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3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 행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df.describe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전체 통계 데이터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40" y="1006523"/>
            <a:ext cx="4409450" cy="52165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35369" y="1281009"/>
            <a:ext cx="4264721" cy="4847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35369" y="2908100"/>
            <a:ext cx="3058660" cy="9465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35369" y="4500097"/>
            <a:ext cx="3058660" cy="144350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064" y="2319745"/>
            <a:ext cx="877676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시각화를 위한 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matplotlib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8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, matplot1.py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8" y="1711349"/>
            <a:ext cx="6978549" cy="4472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2907" y="1217521"/>
            <a:ext cx="2929007" cy="40011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&gt; pip show </a:t>
            </a:r>
            <a:r>
              <a:rPr lang="en-US" altLang="ko-KR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matplotlib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7352198" y="1163753"/>
            <a:ext cx="1605776" cy="411513"/>
          </a:xfrm>
          <a:prstGeom prst="wedgeRectCallout">
            <a:avLst>
              <a:gd name="adj1" fmla="val -89464"/>
              <a:gd name="adj2" fmla="val 1470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설치 유무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확인 방법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matplot1.py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8227" y="1015544"/>
            <a:ext cx="6917278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simple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25" y="981586"/>
            <a:ext cx="4252332" cy="31892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6" y="4583551"/>
            <a:ext cx="2919375" cy="2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npsample1.py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3" y="1193960"/>
            <a:ext cx="7623463" cy="50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matplot2.py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그림을 하나의 캔버스에 그리는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21" y="2267200"/>
            <a:ext cx="3863905" cy="3286125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6558" y="1817383"/>
            <a:ext cx="3876382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-10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에서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까지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등분한 자료 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열의 부분 그림 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두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네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적정한 공간 배치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그리기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matplot2.py </a:t>
            </a:r>
            <a:r>
              <a:rPr lang="ko-KR" altLang="en-US" dirty="0" smtClean="0"/>
              <a:t>쉘에서 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5" y="1734821"/>
            <a:ext cx="7120941" cy="4451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23" y="2815388"/>
            <a:ext cx="386390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193960"/>
            <a:ext cx="8567875" cy="46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matplot3.py </a:t>
            </a:r>
            <a:r>
              <a:rPr lang="ko-KR" altLang="en-US" dirty="0" smtClean="0"/>
              <a:t>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8232" y="1065097"/>
            <a:ext cx="732123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차원 데이터를 다루는 데 효과적인 자료구조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형태를 지니는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자료 구조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별도의 인덱스 레이블을 지정하지 않으면 자동적으로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부터 시작되는 디폴트 정수 인덱스를 사용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다음은 인덱스를 날짜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개로 지정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자료 값은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2020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일부터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일까지 정규분포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개를 지정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'1/1/2020'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위 자료에서 컬럼 값을 계속 더하여 저장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ts.cumsum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그리기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ts.plot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57" y="3296440"/>
            <a:ext cx="4635524" cy="34766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61831" y="4077956"/>
            <a:ext cx="2822028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2020-01-01   -0.207483</a:t>
            </a:r>
          </a:p>
          <a:p>
            <a:r>
              <a:rPr lang="ko-KR" altLang="en-US" dirty="0"/>
              <a:t>2020-01-02    0.285445</a:t>
            </a:r>
          </a:p>
          <a:p>
            <a:r>
              <a:rPr lang="ko-KR" altLang="en-US" dirty="0"/>
              <a:t>2020-01-03    0.835851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61831" y="5319117"/>
            <a:ext cx="2822028" cy="92333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2020-01-01    -0.207483</a:t>
            </a:r>
          </a:p>
          <a:p>
            <a:r>
              <a:rPr lang="ko-KR" altLang="en-US" dirty="0"/>
              <a:t>2020-01-02     0.077963</a:t>
            </a:r>
          </a:p>
          <a:p>
            <a:r>
              <a:rPr lang="ko-KR" altLang="en-US" dirty="0"/>
              <a:t>2020-01-03     0.913813</a:t>
            </a:r>
          </a:p>
        </p:txBody>
      </p:sp>
    </p:spTree>
    <p:extLst>
      <p:ext uri="{BB962C8B-B14F-4D97-AF65-F5344CB8AC3E}">
        <p14:creationId xmlns:p14="http://schemas.microsoft.com/office/powerpoint/2010/main" val="12998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matplot4.py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9" y="1345715"/>
            <a:ext cx="8712174" cy="45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matplot3.py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1317" y="2253508"/>
            <a:ext cx="7439857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'1/1/2020'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df.cumsum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df.head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46" y="539849"/>
            <a:ext cx="3394841" cy="25461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27888" y="4145528"/>
            <a:ext cx="6130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                      </a:t>
            </a:r>
            <a:r>
              <a:rPr lang="ko-KR" altLang="en-US" dirty="0" err="1" smtClean="0"/>
              <a:t>A</a:t>
            </a:r>
            <a:r>
              <a:rPr lang="ko-KR" altLang="en-US" dirty="0" smtClean="0"/>
              <a:t>            </a:t>
            </a:r>
            <a:r>
              <a:rPr lang="ko-KR" altLang="en-US" dirty="0" err="1" smtClean="0"/>
              <a:t>B</a:t>
            </a:r>
            <a:r>
              <a:rPr lang="ko-KR" altLang="en-US" dirty="0" smtClean="0"/>
              <a:t>            C            </a:t>
            </a:r>
            <a:r>
              <a:rPr lang="ko-KR" altLang="en-US" dirty="0" err="1" smtClean="0"/>
              <a:t>D</a:t>
            </a:r>
            <a:endParaRPr lang="ko-KR" altLang="en-US" dirty="0"/>
          </a:p>
          <a:p>
            <a:r>
              <a:rPr lang="ko-KR" altLang="en-US" dirty="0"/>
              <a:t>2020-01-01 -0.643711 -0.436099 -0.117916  0.293648</a:t>
            </a:r>
          </a:p>
          <a:p>
            <a:r>
              <a:rPr lang="ko-KR" altLang="en-US" dirty="0"/>
              <a:t>2020-01-02 -0.727072  0.838606 -0.512600 -0.821388</a:t>
            </a:r>
          </a:p>
          <a:p>
            <a:r>
              <a:rPr lang="ko-KR" altLang="en-US" dirty="0"/>
              <a:t>2020-01-03 -1.346217  0.621275 -0.941971 -1.334309</a:t>
            </a:r>
          </a:p>
          <a:p>
            <a:r>
              <a:rPr lang="ko-KR" altLang="en-US" dirty="0"/>
              <a:t>2020-01-04  0.425535  0.400747  0.695204 -2.376244</a:t>
            </a:r>
          </a:p>
          <a:p>
            <a:r>
              <a:rPr lang="ko-KR" altLang="en-US" dirty="0"/>
              <a:t>2020-01-05  0.022072 -0.085414  1.555287 -4.084275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08061" y="4145528"/>
            <a:ext cx="4453070" cy="3318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58013" y="4448503"/>
            <a:ext cx="1278414" cy="141981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221546" y="3358055"/>
            <a:ext cx="178144" cy="78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20163" y="3602962"/>
            <a:ext cx="178144" cy="78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318189" y="3358054"/>
            <a:ext cx="648964" cy="177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9891" y="2319745"/>
            <a:ext cx="85331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시각화를 위한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bokeh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72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Bokeh.org</a:t>
            </a:r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웹 </a:t>
            </a:r>
            <a:r>
              <a:rPr lang="ko-KR" altLang="en-US" dirty="0" smtClean="0"/>
              <a:t>브라우저를 위한 </a:t>
            </a:r>
            <a:r>
              <a:rPr lang="ko-KR" altLang="en-US" dirty="0"/>
              <a:t>대화 형 시각화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다목적 </a:t>
            </a:r>
            <a:r>
              <a:rPr lang="ko-KR" altLang="en-US" dirty="0"/>
              <a:t>그래픽의 우아하고 간결한 구성을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대용량 </a:t>
            </a:r>
            <a:r>
              <a:rPr lang="ko-KR" altLang="en-US" dirty="0"/>
              <a:t>또는 스트리밍 데이터 세트에 대한 고성능 대화식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대화 </a:t>
            </a:r>
            <a:r>
              <a:rPr lang="ko-KR" altLang="en-US" dirty="0"/>
              <a:t>형 플롯</a:t>
            </a:r>
            <a:r>
              <a:rPr lang="en-US" altLang="ko-KR" dirty="0"/>
              <a:t>, </a:t>
            </a:r>
            <a:r>
              <a:rPr lang="ko-KR" altLang="en-US" dirty="0"/>
              <a:t>대시 보드 및 데이터 응용 프로그램을 빠르고 쉽게 만들고 싶은 </a:t>
            </a:r>
            <a:r>
              <a:rPr lang="ko-KR" altLang="en-US" dirty="0" smtClean="0"/>
              <a:t>사람에게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적합</a:t>
            </a:r>
            <a:endParaRPr lang="en-US" altLang="ko-KR" dirty="0"/>
          </a:p>
          <a:p>
            <a:pPr lvl="1"/>
            <a:r>
              <a:rPr lang="en-US" altLang="ko-KR" dirty="0" err="1" smtClean="0"/>
              <a:t>Bokeh</a:t>
            </a:r>
            <a:r>
              <a:rPr lang="ko-KR" altLang="en-US" dirty="0"/>
              <a:t>를 사용하여 시각화를 </a:t>
            </a:r>
            <a:r>
              <a:rPr lang="ko-KR" altLang="en-US" dirty="0" smtClean="0"/>
              <a:t>시작하려면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 </a:t>
            </a:r>
            <a:r>
              <a:rPr lang="ko-KR" altLang="en-US" dirty="0"/>
              <a:t>설명서로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docs.bokeh.org/en/latest/docs/user_guide/quickstart.html#userguide-quickstart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71" y="3889166"/>
            <a:ext cx="3369693" cy="23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보케</a:t>
            </a:r>
            <a:r>
              <a:rPr lang="ko-KR" altLang="en-US" dirty="0" smtClean="0"/>
              <a:t> 가이드 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01" y="1129538"/>
            <a:ext cx="5927887" cy="56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Settings… </a:t>
            </a:r>
            <a:r>
              <a:rPr lang="ko-KR" altLang="en-US" dirty="0" smtClean="0"/>
              <a:t>에서 모듈 추가하기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 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</a:t>
            </a:r>
            <a:r>
              <a:rPr lang="en-US" altLang="ko-KR" dirty="0" smtClean="0"/>
              <a:t>+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모듈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하단 </a:t>
            </a:r>
            <a:r>
              <a:rPr lang="en-US" altLang="ko-KR" dirty="0"/>
              <a:t>I</a:t>
            </a:r>
            <a:r>
              <a:rPr lang="en-US" altLang="ko-KR" dirty="0" smtClean="0"/>
              <a:t>nstall Package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90" y="1212365"/>
            <a:ext cx="5771036" cy="4686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6" y="2751638"/>
            <a:ext cx="5390046" cy="38610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01694" y="3294815"/>
            <a:ext cx="274277" cy="3404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6914" y="1438594"/>
            <a:ext cx="1768786" cy="178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6311843" y="3058988"/>
            <a:ext cx="1605776" cy="866241"/>
          </a:xfrm>
          <a:prstGeom prst="wedgeRectCallout">
            <a:avLst>
              <a:gd name="adj1" fmla="val -166311"/>
              <a:gd name="adj2" fmla="val -20965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설치가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다소 느린 단점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9378" y="1045888"/>
            <a:ext cx="4395355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half-open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[0.0, 1.0).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random_sample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forward-porting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API.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np.random.random_sample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80955" y="2202564"/>
            <a:ext cx="5508192" cy="41857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D:\ve\venv\Scripts\python.exe "D:/pyc prj01/</a:t>
            </a:r>
            <a:r>
              <a:rPr lang="ko-KR" altLang="en-US" sz="1400" dirty="0" err="1"/>
              <a:t>np</a:t>
            </a:r>
            <a:r>
              <a:rPr lang="ko-KR" altLang="en-US" sz="1400" dirty="0"/>
              <a:t> 샘플코드1.py"</a:t>
            </a:r>
          </a:p>
          <a:p>
            <a:r>
              <a:rPr lang="ko-KR" altLang="en-US" sz="1400" dirty="0"/>
              <a:t>[[0.22804363 0.96944722 0.74731405]</a:t>
            </a:r>
          </a:p>
          <a:p>
            <a:r>
              <a:rPr lang="ko-KR" altLang="en-US" sz="1400" dirty="0"/>
              <a:t> [0.13548272 0.40393197 0.19429434]]</a:t>
            </a:r>
          </a:p>
          <a:p>
            <a:r>
              <a:rPr lang="ko-KR" altLang="en-US" sz="1400" dirty="0"/>
              <a:t>[[0.48850094 0.58055657 0.69788749 0.75680957]</a:t>
            </a:r>
          </a:p>
          <a:p>
            <a:r>
              <a:rPr lang="ko-KR" altLang="en-US" sz="1400" dirty="0"/>
              <a:t> [0.88506482 0.55466217 0.32290537 0.44633951]]</a:t>
            </a:r>
          </a:p>
          <a:p>
            <a:r>
              <a:rPr lang="ko-KR" altLang="en-US" sz="1400" dirty="0"/>
              <a:t>[-2.68298825 -0.99579772]</a:t>
            </a:r>
          </a:p>
          <a:p>
            <a:r>
              <a:rPr lang="ko-KR" altLang="en-US" sz="1400" dirty="0"/>
              <a:t>[[-0.16099173  1.29978199  1.66469465]</a:t>
            </a:r>
          </a:p>
          <a:p>
            <a:r>
              <a:rPr lang="ko-KR" altLang="en-US" sz="1400" dirty="0"/>
              <a:t> [ 0.68463138 -1.58433849 -0.06550564]]</a:t>
            </a:r>
          </a:p>
          <a:p>
            <a:r>
              <a:rPr lang="ko-KR" altLang="en-US" sz="1400" dirty="0"/>
              <a:t>[[ 0.02758157 -0.77454657  0.49862683  0.70299809]</a:t>
            </a:r>
          </a:p>
          <a:p>
            <a:r>
              <a:rPr lang="ko-KR" altLang="en-US" sz="1400" dirty="0"/>
              <a:t> [ 1.57338867 -0.71034582  0.06683078 -1.51798292]</a:t>
            </a:r>
          </a:p>
          <a:p>
            <a:r>
              <a:rPr lang="ko-KR" altLang="en-US" sz="1400" dirty="0"/>
              <a:t> [-0.20716991 -0.45346911  0.20735756 -0.76737582]]</a:t>
            </a:r>
          </a:p>
          <a:p>
            <a:r>
              <a:rPr lang="en-US" altLang="ko-KR" sz="1400" dirty="0"/>
              <a:t>[1. 1. 1.]</a:t>
            </a:r>
          </a:p>
          <a:p>
            <a:r>
              <a:rPr lang="en-US" altLang="ko-KR" sz="1400" dirty="0"/>
              <a:t>[[0. 0. 0.]</a:t>
            </a:r>
          </a:p>
          <a:p>
            <a:r>
              <a:rPr lang="en-US" altLang="ko-KR" sz="1400" dirty="0"/>
              <a:t> [0. 0. 0.]]</a:t>
            </a:r>
          </a:p>
          <a:p>
            <a:r>
              <a:rPr lang="en-US" altLang="ko-KR" sz="1400" dirty="0"/>
              <a:t>[[0. 0. 0. 0.]</a:t>
            </a:r>
          </a:p>
          <a:p>
            <a:r>
              <a:rPr lang="en-US" altLang="ko-KR" sz="1400" dirty="0"/>
              <a:t> [0. 0. 0. 0.]</a:t>
            </a:r>
          </a:p>
          <a:p>
            <a:r>
              <a:rPr lang="en-US" altLang="ko-KR" sz="1400" dirty="0"/>
              <a:t> [0. 0. 0. 0</a:t>
            </a:r>
            <a:r>
              <a:rPr lang="en-US" altLang="ko-KR" sz="1400" dirty="0" smtClean="0"/>
              <a:t>.]]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Process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finished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with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code</a:t>
            </a:r>
            <a:r>
              <a:rPr lang="ko-KR" altLang="en-US" sz="14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4723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38" y="1193960"/>
            <a:ext cx="6450748" cy="52386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98406" y="1449745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97438" y="5928818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Settings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3" y="1109231"/>
            <a:ext cx="7191558" cy="51515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91225" y="2765589"/>
            <a:ext cx="5481897" cy="2340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57772" y="5687208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터미널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설치도 물론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install </a:t>
            </a:r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list</a:t>
            </a:r>
          </a:p>
          <a:p>
            <a:pPr lvl="1"/>
            <a:r>
              <a:rPr lang="en-US" altLang="ko-KR" dirty="0" smtClean="0"/>
              <a:t>pip show </a:t>
            </a:r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58" y="1813174"/>
            <a:ext cx="2323819" cy="42663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47809" y="2451534"/>
            <a:ext cx="900591" cy="2661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47808" y="4039877"/>
            <a:ext cx="900591" cy="2661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, bksample1.py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1" y="1745870"/>
            <a:ext cx="7257098" cy="42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bksample1.py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파일과 동일한 폴더에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파일로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07" y="1587500"/>
            <a:ext cx="3568032" cy="388620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00381" y="2195463"/>
            <a:ext cx="467307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bksample2.py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6" y="1572486"/>
            <a:ext cx="8257882" cy="37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bksample2.py </a:t>
            </a:r>
            <a:r>
              <a:rPr lang="ko-KR" altLang="en-US" dirty="0" smtClean="0"/>
              <a:t>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6058" y="1193960"/>
            <a:ext cx="6356227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plot_width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plot_height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p.quad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3.7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"#B3DE69"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rectangles.html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87" y="2638038"/>
            <a:ext cx="3440169" cy="35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1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" y="1106498"/>
            <a:ext cx="7302808" cy="51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bksample3.py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7" y="1261332"/>
            <a:ext cx="550737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https://docs.bokeh.org/en/latest/docs/user_guide/quickstart.html#userguide-quickstart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y0 = [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y1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y2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HTML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log_lines.html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pan,box_zoom,reset,save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y_axis_type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x_axis_label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sections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y_axis_label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particles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renderers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p.circle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y0,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=x^2"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line_width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y1,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p.circle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y1,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y2,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=10^x^2"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line_dash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"4 4"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44" y="1693626"/>
            <a:ext cx="3759199" cy="37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bksample4.py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7076" y="1514617"/>
            <a:ext cx="5009862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bokeh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basics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bokeh.io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output_notebook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blank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labels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Glyphs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x_axis_label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y_axis_label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squares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glyph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p.square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navy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circle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glyph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p.circle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red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output_notebook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85" y="1392752"/>
            <a:ext cx="3591592" cy="35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npsample2.py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3" y="1193960"/>
            <a:ext cx="7623463" cy="50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bksample5.py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7076" y="3544696"/>
            <a:ext cx="684720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bokeh.models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ColumnDataSource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**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data_source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ColumnDataSource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) = x^2'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plot.line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data_source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line_alpha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11" y="1527422"/>
            <a:ext cx="3062926" cy="30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bksample6.py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6" y="1724921"/>
            <a:ext cx="5024902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bokeh.util.hex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axial_to_cartesian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hex_coords.html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toolbar_location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p.grid.visible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p.hex_tile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firebrick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navy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axial_to_cartesian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pointytop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"(%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, %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)"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q,r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)],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text_baseline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middle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text_align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center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96" y="1490133"/>
            <a:ext cx="3492514" cy="32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bksample7.py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6" y="1520184"/>
            <a:ext cx="5864106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prepare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some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radii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1.5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"#%02x%02x%02x"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HTML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CDN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resources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color_scatter.html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color_scatter.py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mode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cdn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TOOLS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"crosshair,pan,wheel_zoom,box_zoom,reset,box_select,lasso_select"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tools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above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 and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explicit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ranges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=TOOLS,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circle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renderer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vectorized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sizes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p.circle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radius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radii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49" y="1015224"/>
            <a:ext cx="3070762" cy="31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npsample2.py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95128" y="1831024"/>
            <a:ext cx="2563522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[0, 1)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7301" y="1232131"/>
            <a:ext cx="524797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D:\ve\venv_test\Scripts\python.exe "D:/pyc prj02/</a:t>
            </a:r>
            <a:r>
              <a:rPr lang="ko-KR" altLang="en-US" sz="1100" dirty="0" err="1"/>
              <a:t>np</a:t>
            </a:r>
            <a:r>
              <a:rPr lang="ko-KR" altLang="en-US" sz="1100" dirty="0"/>
              <a:t> 샘플코드2.py"</a:t>
            </a:r>
          </a:p>
          <a:p>
            <a:r>
              <a:rPr lang="ko-KR" altLang="en-US" sz="1100" dirty="0"/>
              <a:t>&lt;</a:t>
            </a:r>
            <a:r>
              <a:rPr lang="ko-KR" altLang="en-US" sz="1100" dirty="0" err="1"/>
              <a:t>class</a:t>
            </a:r>
            <a:r>
              <a:rPr lang="ko-KR" altLang="en-US" sz="1100" dirty="0"/>
              <a:t> '</a:t>
            </a:r>
            <a:r>
              <a:rPr lang="ko-KR" altLang="en-US" sz="1100" dirty="0" err="1"/>
              <a:t>numpy.ndarray</a:t>
            </a:r>
            <a:r>
              <a:rPr lang="ko-KR" altLang="en-US" sz="1100" dirty="0"/>
              <a:t>'&gt;</a:t>
            </a:r>
          </a:p>
          <a:p>
            <a:r>
              <a:rPr lang="ko-KR" altLang="en-US" sz="1100" dirty="0"/>
              <a:t>[[0.82253794 0.94805217 0.18727646]</a:t>
            </a:r>
          </a:p>
          <a:p>
            <a:r>
              <a:rPr lang="ko-KR" altLang="en-US" sz="1100" dirty="0"/>
              <a:t> [0.93734334 0.64931534 0.34043917]]</a:t>
            </a:r>
          </a:p>
          <a:p>
            <a:r>
              <a:rPr lang="ko-KR" altLang="en-US" sz="1100" dirty="0"/>
              <a:t>[[0.82253794 0.94805217]</a:t>
            </a:r>
          </a:p>
          <a:p>
            <a:r>
              <a:rPr lang="ko-KR" altLang="en-US" sz="1100" dirty="0"/>
              <a:t> [0.18727646 0.93734334]</a:t>
            </a:r>
          </a:p>
          <a:p>
            <a:r>
              <a:rPr lang="ko-KR" altLang="en-US" sz="1100" dirty="0"/>
              <a:t> [0.64931534 0.34043917]]</a:t>
            </a:r>
          </a:p>
          <a:p>
            <a:r>
              <a:rPr lang="ko-KR" altLang="en-US" sz="1100" dirty="0"/>
              <a:t>[[ 0.75831872  0.48717349  0.28570681 -1.52723675 -0.44313711 -0.95670083]</a:t>
            </a:r>
          </a:p>
          <a:p>
            <a:r>
              <a:rPr lang="ko-KR" altLang="en-US" sz="1100" dirty="0"/>
              <a:t> [-0.12955399  0.60647143  0.33132981  0.63755303  1.12009118  0.09013185]]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[[[1.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1.]]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 [[1.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1.]]]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[[[0.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0.]]</a:t>
            </a:r>
          </a:p>
          <a:p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>
                <a:solidFill>
                  <a:srgbClr val="00B050"/>
                </a:solidFill>
              </a:rPr>
              <a:t> [[0.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0.]]]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Process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finished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code</a:t>
            </a:r>
            <a:r>
              <a:rPr lang="ko-KR" altLang="en-US" sz="11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9376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9" y="1193960"/>
            <a:ext cx="7400717" cy="54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npsample3.py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1419" y="1021911"/>
            <a:ext cx="5961888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http://riseshia.github.io/2017/01/30/numpy-tutorial-with-code.html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([ 0, </a:t>
            </a:r>
            <a:r>
              <a:rPr kumimoji="0" lang="en-US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11])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행렬을 반환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자체를 변환함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a.flatten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a.ravel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전치 행렬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파괴적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행렬을 반환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6196" y="1359974"/>
            <a:ext cx="4322907" cy="489364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C:\Users\217\.virtualenvs\penv-Snxa-AB5\Scripts\python.exe "D:/pyc prj03/np </a:t>
            </a:r>
            <a:r>
              <a:rPr lang="ko-KR" altLang="en-US" sz="1200" dirty="0" err="1"/>
              <a:t>샘플코드</a:t>
            </a:r>
            <a:r>
              <a:rPr lang="en-US" altLang="ko-KR" sz="1200" dirty="0"/>
              <a:t>3.py"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[[ 0  1  2]</a:t>
            </a:r>
          </a:p>
          <a:p>
            <a:r>
              <a:rPr lang="en-US" altLang="ko-KR" sz="1200" dirty="0"/>
              <a:t> [ 3  4  5]</a:t>
            </a:r>
          </a:p>
          <a:p>
            <a:r>
              <a:rPr lang="en-US" altLang="ko-KR" sz="1200" dirty="0"/>
              <a:t> [ 6  7  8]</a:t>
            </a:r>
          </a:p>
          <a:p>
            <a:r>
              <a:rPr lang="en-US" altLang="ko-KR" sz="1200" dirty="0"/>
              <a:t> [ 9 10 11]]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r>
              <a:rPr lang="en-US" altLang="ko-KR" sz="1200" dirty="0"/>
              <a:t>[[ 0  4  8]</a:t>
            </a:r>
          </a:p>
          <a:p>
            <a:r>
              <a:rPr lang="en-US" altLang="ko-KR" sz="1200" dirty="0"/>
              <a:t> [ 1  5  9]</a:t>
            </a:r>
          </a:p>
          <a:p>
            <a:r>
              <a:rPr lang="en-US" altLang="ko-KR" sz="1200" dirty="0"/>
              <a:t> [ 2  6 10]</a:t>
            </a:r>
          </a:p>
          <a:p>
            <a:r>
              <a:rPr lang="en-US" altLang="ko-KR" sz="1200" dirty="0"/>
              <a:t> [ 3  7 11]]</a:t>
            </a:r>
          </a:p>
          <a:p>
            <a:r>
              <a:rPr lang="en-US" altLang="ko-KR" sz="1200" dirty="0"/>
              <a:t>[[ 0  1  2  3  4  5]</a:t>
            </a:r>
          </a:p>
          <a:p>
            <a:r>
              <a:rPr lang="en-US" altLang="ko-KR" sz="1200" dirty="0"/>
              <a:t> [ 6  7  8  9 10 11]]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Process finished with exit code 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3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npsample4.py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6213" y="1052428"/>
            <a:ext cx="2315057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865" y="1568495"/>
            <a:ext cx="3644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0 ()</a:t>
            </a:r>
          </a:p>
          <a:p>
            <a:r>
              <a:rPr lang="ko-KR" altLang="en-US" dirty="0"/>
              <a:t>3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1 (3,)</a:t>
            </a:r>
          </a:p>
          <a:p>
            <a:r>
              <a:rPr lang="ko-KR" altLang="en-US" dirty="0"/>
              <a:t>[1 2 3]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2 (2, 2)</a:t>
            </a:r>
          </a:p>
          <a:p>
            <a:r>
              <a:rPr lang="ko-KR" altLang="en-US" dirty="0"/>
              <a:t>[[1 2]</a:t>
            </a:r>
          </a:p>
          <a:p>
            <a:r>
              <a:rPr lang="ko-KR" altLang="en-US" dirty="0"/>
              <a:t> [3 4]]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1 (10,)</a:t>
            </a:r>
          </a:p>
          <a:p>
            <a:r>
              <a:rPr lang="ko-KR" altLang="en-US" dirty="0"/>
              <a:t>[0 1 2 3 4 5 6 7 8 9]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range</a:t>
            </a:r>
            <a:r>
              <a:rPr lang="ko-KR" altLang="en-US" dirty="0"/>
              <a:t>'&gt;</a:t>
            </a:r>
          </a:p>
          <a:p>
            <a:r>
              <a:rPr lang="ko-KR" altLang="en-US" dirty="0" err="1"/>
              <a:t>range</a:t>
            </a:r>
            <a:r>
              <a:rPr lang="ko-KR" altLang="en-US" dirty="0"/>
              <a:t>(0, 10)</a:t>
            </a:r>
          </a:p>
          <a:p>
            <a:r>
              <a:rPr lang="ko-KR" altLang="en-US" dirty="0"/>
              <a:t>[0, 1, 2, 3, 4, 5, 6, 7, 8, 9]</a:t>
            </a:r>
          </a:p>
        </p:txBody>
      </p:sp>
    </p:spTree>
    <p:extLst>
      <p:ext uri="{BB962C8B-B14F-4D97-AF65-F5344CB8AC3E}">
        <p14:creationId xmlns:p14="http://schemas.microsoft.com/office/powerpoint/2010/main" val="32239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npsample5.py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브로드캐스팅과</a:t>
            </a:r>
            <a:r>
              <a:rPr lang="ko-KR" altLang="en-US" dirty="0" smtClean="0"/>
              <a:t> 행렬 모양 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4" y="1988097"/>
            <a:ext cx="7089640" cy="372948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985468" y="2758527"/>
            <a:ext cx="3045350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일반 리스트 더하기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브로드캐스팅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행렬 모양 바꾸기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x.reshape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20136</TotalTime>
  <Words>1359</Words>
  <Application>Microsoft Office PowerPoint</Application>
  <PresentationFormat>화면 슬라이드 쇼(4:3)</PresentationFormat>
  <Paragraphs>340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Arial Unicode MS</vt:lpstr>
      <vt:lpstr>JetBrains Mono</vt:lpstr>
      <vt:lpstr>나눔고딕</vt:lpstr>
      <vt:lpstr>맑은 고딕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numpy npsample1.py</vt:lpstr>
      <vt:lpstr>numpy npsample1.py 이해</vt:lpstr>
      <vt:lpstr>numpy npsample2.py</vt:lpstr>
      <vt:lpstr>numpy npsample2.py 이해</vt:lpstr>
      <vt:lpstr>numpy npsample3.py</vt:lpstr>
      <vt:lpstr>numpy npsample3.py 이해</vt:lpstr>
      <vt:lpstr>Numpy npsample4.py 이해 </vt:lpstr>
      <vt:lpstr>Numpy npsample5.py 이해</vt:lpstr>
      <vt:lpstr>PowerPoint 프레젠테이션</vt:lpstr>
      <vt:lpstr>Pandas, pdsample1.py</vt:lpstr>
      <vt:lpstr>Pandas, pdsample1.py 이해</vt:lpstr>
      <vt:lpstr>Pandas, pdsample2.py</vt:lpstr>
      <vt:lpstr>Pandas, pdsample2.py 이해</vt:lpstr>
      <vt:lpstr>Pandas, pdsample3.py</vt:lpstr>
      <vt:lpstr>Pandas, pdsample3.py 이해</vt:lpstr>
      <vt:lpstr>PowerPoint 프레젠테이션</vt:lpstr>
      <vt:lpstr>Matplotlib, matplot1.py</vt:lpstr>
      <vt:lpstr>Matplotlib, matplot1.py 이해 </vt:lpstr>
      <vt:lpstr>Matplotlib, matplot2.py 이해</vt:lpstr>
      <vt:lpstr>Matplotlib, matplot2.py 쉘에서 코딩</vt:lpstr>
      <vt:lpstr>Matplotlib, matplot3.py</vt:lpstr>
      <vt:lpstr>Matplotlib, matplot3.py 이해 </vt:lpstr>
      <vt:lpstr>Matplotlib, matplot4.py</vt:lpstr>
      <vt:lpstr>Matplotlib, matplot3.py 이해</vt:lpstr>
      <vt:lpstr>PowerPoint 프레젠테이션</vt:lpstr>
      <vt:lpstr>Bokeh 개요</vt:lpstr>
      <vt:lpstr>보케 가이드 페이지</vt:lpstr>
      <vt:lpstr>Settings… 에서 모듈 추가하기</vt:lpstr>
      <vt:lpstr>모듈 bokeh 설치 화면</vt:lpstr>
      <vt:lpstr>Settings 화면</vt:lpstr>
      <vt:lpstr>Bokeh 터미널 설치도 물론 가능</vt:lpstr>
      <vt:lpstr>Bokeh, bksample1.py  </vt:lpstr>
      <vt:lpstr>Bokeh, bksample1.py 이해</vt:lpstr>
      <vt:lpstr>Bokeh, bksample2.py </vt:lpstr>
      <vt:lpstr>Bokeh, bksample2.py 이해 </vt:lpstr>
      <vt:lpstr>Bokeh, bksample3.py</vt:lpstr>
      <vt:lpstr>Bokeh, bksample3.py 이해 </vt:lpstr>
      <vt:lpstr>Bokeh, bksample4.py 이해 </vt:lpstr>
      <vt:lpstr>Bokeh, bksample5.py 이해</vt:lpstr>
      <vt:lpstr>Bokeh, bksample6.py 이해</vt:lpstr>
      <vt:lpstr>Bokeh, bksample7.py 이해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666</cp:revision>
  <dcterms:created xsi:type="dcterms:W3CDTF">2013-05-23T04:26:30Z</dcterms:created>
  <dcterms:modified xsi:type="dcterms:W3CDTF">2021-05-20T02:47:38Z</dcterms:modified>
</cp:coreProperties>
</file>